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91" r:id="rId2"/>
    <p:sldId id="659" r:id="rId3"/>
    <p:sldId id="688" r:id="rId4"/>
    <p:sldId id="651" r:id="rId5"/>
    <p:sldId id="697" r:id="rId6"/>
    <p:sldId id="676" r:id="rId7"/>
    <p:sldId id="632" r:id="rId8"/>
    <p:sldId id="664" r:id="rId9"/>
    <p:sldId id="665" r:id="rId10"/>
    <p:sldId id="696" r:id="rId11"/>
    <p:sldId id="668" r:id="rId12"/>
    <p:sldId id="667" r:id="rId13"/>
    <p:sldId id="684" r:id="rId14"/>
    <p:sldId id="687" r:id="rId15"/>
    <p:sldId id="698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FFFF00"/>
    <a:srgbClr val="66FFFF"/>
    <a:srgbClr val="FFCC00"/>
    <a:srgbClr val="CCFF66"/>
    <a:srgbClr val="FFFFFF"/>
    <a:srgbClr val="FF3300"/>
    <a:srgbClr val="66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5" autoAdjust="0"/>
    <p:restoredTop sz="93130" autoAdjust="0"/>
  </p:normalViewPr>
  <p:slideViewPr>
    <p:cSldViewPr>
      <p:cViewPr varScale="1">
        <p:scale>
          <a:sx n="54" d="100"/>
          <a:sy n="54" d="100"/>
        </p:scale>
        <p:origin x="9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9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2AC9C4A-B817-459F-8BB5-AEAFB840A0D2}" type="datetimeFigureOut">
              <a:rPr lang="ko-KR" altLang="en-US"/>
              <a:pPr>
                <a:defRPr/>
              </a:pPr>
              <a:t>2015-11-08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E1A538-50BF-4CA7-9B6A-9D3FCEDF2C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82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58248-84D5-42AB-B713-34AF0E07C73E}" type="slidenum">
              <a:rPr lang="ko-KR" altLang="en-US" smtClean="0"/>
              <a:pPr>
                <a:defRPr/>
              </a:pPr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830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70237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399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9848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-932122" y="2286000"/>
            <a:ext cx="9639562" cy="2968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70997" y="422275"/>
            <a:ext cx="1404744" cy="4832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55218" y="422275"/>
            <a:ext cx="4099584" cy="4832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7731AF4-D71B-4F32-A7FB-B834AEBDB291}" type="datetimeFigureOut">
              <a:rPr lang="ko-KR" altLang="en-US"/>
              <a:pPr>
                <a:defRPr/>
              </a:pPr>
              <a:t>2015-11-08</a:t>
            </a:fld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8A6EBF5-7EB5-47B1-920E-F15BEF1BC0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952"/>
            <a:ext cx="8229600" cy="70237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84775"/>
            <a:ext cx="4038600" cy="576157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4775"/>
            <a:ext cx="4038600" cy="576157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FCCEE3E-3C06-4C4E-8579-CF75691CE67F}" type="datetimeFigureOut">
              <a:rPr lang="ko-KR" altLang="en-US"/>
              <a:pPr>
                <a:defRPr/>
              </a:pPr>
              <a:t>2015-11-08</a:t>
            </a:fld>
            <a:endParaRPr lang="ko-K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3C1024C-7A82-43A8-BB2F-D070A88996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-24"/>
            <a:chExt cx="9144000" cy="1143008"/>
          </a:xfrm>
        </p:grpSpPr>
        <p:sp>
          <p:nvSpPr>
            <p:cNvPr id="5" name="직사각형 4"/>
            <p:cNvSpPr/>
            <p:nvPr userDrawn="1"/>
          </p:nvSpPr>
          <p:spPr bwMode="auto">
            <a:xfrm>
              <a:off x="0" y="-24"/>
              <a:ext cx="9144000" cy="1143008"/>
            </a:xfrm>
            <a:prstGeom prst="rect">
              <a:avLst/>
            </a:prstGeom>
            <a:gradFill>
              <a:gsLst>
                <a:gs pos="0">
                  <a:srgbClr val="000047"/>
                </a:gs>
                <a:gs pos="50000">
                  <a:srgbClr val="000066"/>
                </a:gs>
                <a:gs pos="100000">
                  <a:srgbClr val="000047"/>
                </a:gs>
              </a:gsLst>
              <a:lin ang="5400000" scaled="1"/>
            </a:gra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ko-KR" altLang="en-US" sz="44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 userDrawn="1"/>
          </p:nvSpPr>
          <p:spPr bwMode="auto">
            <a:xfrm>
              <a:off x="0" y="1142984"/>
              <a:ext cx="9144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1"/>
            <a:ext cx="8250238" cy="1982081"/>
          </a:xfrm>
        </p:spPr>
        <p:txBody>
          <a:bodyPr anchor="t"/>
          <a:lstStyle>
            <a:lvl1pPr>
              <a:defRPr sz="3200">
                <a:latin typeface="+mj-lt"/>
                <a:ea typeface="맑은 고딕" pitchFamily="50" charset="-127"/>
              </a:defRPr>
            </a:lvl1pPr>
            <a:lvl2pPr>
              <a:defRPr sz="28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2pPr>
            <a:lvl3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3pPr>
            <a:lvl4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4pPr>
            <a:lvl5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0" y="214292"/>
            <a:ext cx="9144000" cy="701675"/>
          </a:xfrm>
          <a:noFill/>
        </p:spPr>
        <p:txBody>
          <a:bodyPr/>
          <a:lstStyle>
            <a:lvl1pPr>
              <a:defRPr>
                <a:latin typeface="+mj-lt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6469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2" y="2286003"/>
            <a:ext cx="4048125" cy="22159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7727" y="2286003"/>
            <a:ext cx="4049713" cy="22159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70237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236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9236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369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5422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1D"/>
            </a:gs>
            <a:gs pos="100000">
              <a:srgbClr val="00003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의과대학-white"/>
          <p:cNvPicPr>
            <a:picLocks noChangeAspect="1" noChangeArrowheads="1"/>
          </p:cNvPicPr>
          <p:nvPr/>
        </p:nvPicPr>
        <p:blipFill>
          <a:blip r:embed="rId16" cstate="print"/>
          <a:srcRect l="11678" b="27203"/>
          <a:stretch>
            <a:fillRect/>
          </a:stretch>
        </p:blipFill>
        <p:spPr bwMode="auto">
          <a:xfrm>
            <a:off x="5656263" y="6400802"/>
            <a:ext cx="2400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심혈관-white"/>
          <p:cNvPicPr>
            <a:picLocks noChangeAspect="1" noChangeArrowheads="1"/>
          </p:cNvPicPr>
          <p:nvPr/>
        </p:nvPicPr>
        <p:blipFill>
          <a:blip r:embed="rId17" cstate="print"/>
          <a:srcRect l="24736" r="8134" b="16342"/>
          <a:stretch>
            <a:fillRect/>
          </a:stretch>
        </p:blipFill>
        <p:spPr bwMode="auto">
          <a:xfrm>
            <a:off x="989014" y="6451602"/>
            <a:ext cx="2295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의과대학-white"/>
          <p:cNvPicPr>
            <a:picLocks noChangeAspect="1" noChangeArrowheads="1"/>
          </p:cNvPicPr>
          <p:nvPr/>
        </p:nvPicPr>
        <p:blipFill>
          <a:blip r:embed="rId18" cstate="print"/>
          <a:srcRect l="1698" r="88322"/>
          <a:stretch>
            <a:fillRect/>
          </a:stretch>
        </p:blipFill>
        <p:spPr bwMode="auto">
          <a:xfrm>
            <a:off x="4362450" y="6408740"/>
            <a:ext cx="344488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 lIns="90000" tIns="46800" rIns="90000" bIns="46800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charset="0"/>
              <a:ea typeface="+mn-ea"/>
            </a:endParaRPr>
          </a:p>
        </p:txBody>
      </p:sp>
      <p:pic>
        <p:nvPicPr>
          <p:cNvPr id="1030" name="Picture 6" descr="의과대학-white"/>
          <p:cNvPicPr>
            <a:picLocks noChangeAspect="1" noChangeArrowheads="1"/>
          </p:cNvPicPr>
          <p:nvPr/>
        </p:nvPicPr>
        <p:blipFill>
          <a:blip r:embed="rId16" cstate="print"/>
          <a:srcRect l="11678" b="27203"/>
          <a:stretch>
            <a:fillRect/>
          </a:stretch>
        </p:blipFill>
        <p:spPr bwMode="auto">
          <a:xfrm>
            <a:off x="5656263" y="6400802"/>
            <a:ext cx="2400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심혈관-white"/>
          <p:cNvPicPr>
            <a:picLocks noChangeAspect="1" noChangeArrowheads="1"/>
          </p:cNvPicPr>
          <p:nvPr/>
        </p:nvPicPr>
        <p:blipFill>
          <a:blip r:embed="rId17" cstate="print"/>
          <a:srcRect l="24736" r="8134" b="16342"/>
          <a:stretch>
            <a:fillRect/>
          </a:stretch>
        </p:blipFill>
        <p:spPr bwMode="auto">
          <a:xfrm>
            <a:off x="989014" y="6451602"/>
            <a:ext cx="2295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의과대학-white"/>
          <p:cNvPicPr>
            <a:picLocks noChangeAspect="1" noChangeArrowheads="1"/>
          </p:cNvPicPr>
          <p:nvPr/>
        </p:nvPicPr>
        <p:blipFill>
          <a:blip r:embed="rId18" cstate="print"/>
          <a:srcRect l="1698" r="88322"/>
          <a:stretch>
            <a:fillRect/>
          </a:stretch>
        </p:blipFill>
        <p:spPr bwMode="auto">
          <a:xfrm>
            <a:off x="4362450" y="6408740"/>
            <a:ext cx="344488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 lIns="90000" tIns="46800" rIns="90000" bIns="46800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charset="0"/>
              <a:ea typeface="+mn-ea"/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422277"/>
            <a:ext cx="9075738" cy="701675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66"/>
              </a:gs>
              <a:gs pos="100000">
                <a:srgbClr val="00004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smtClean="0"/>
              <a:t>Slide Title</a:t>
            </a:r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8250238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smtClean="0"/>
              <a:t>Body Text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27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8" r:id="rId13"/>
    <p:sldLayoutId id="2147483929" r:id="rId14"/>
  </p:sldLayoutIdLst>
  <p:transition/>
  <p:txStyles>
    <p:titleStyle>
      <a:lvl1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2pPr>
      <a:lvl3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3pPr>
      <a:lvl4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4pPr>
      <a:lvl5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5pPr>
      <a:lvl6pPr marL="4587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6pPr>
      <a:lvl7pPr marL="9159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7pPr>
      <a:lvl8pPr marL="13731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8pPr>
      <a:lvl9pPr marL="18303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460375" indent="-46037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100000"/>
        <a:buFont typeface="Arial" charset="0"/>
        <a:buChar char="•"/>
        <a:defRPr kumimoji="1" sz="3600">
          <a:solidFill>
            <a:srgbClr val="FFFFFF"/>
          </a:solidFill>
          <a:latin typeface="+mn-lt"/>
          <a:ea typeface="+mn-ea"/>
          <a:cs typeface="+mn-cs"/>
        </a:defRPr>
      </a:lvl1pPr>
      <a:lvl2pPr marL="1022350" indent="-44767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100000"/>
        <a:buFont typeface="Symbol" pitchFamily="18" charset="2"/>
        <a:buChar char="-"/>
        <a:defRPr kumimoji="1" sz="3600">
          <a:solidFill>
            <a:srgbClr val="99FFFF"/>
          </a:solidFill>
          <a:latin typeface="+mn-lt"/>
          <a:ea typeface="+mn-ea"/>
        </a:defRPr>
      </a:lvl2pPr>
      <a:lvl3pPr marL="1603375" indent="-46672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80000"/>
        <a:buFont typeface="Symbol" pitchFamily="18" charset="2"/>
        <a:buChar char="•"/>
        <a:defRPr kumimoji="1" sz="3600">
          <a:solidFill>
            <a:srgbClr val="99FFFF"/>
          </a:solidFill>
          <a:latin typeface="+mn-lt"/>
          <a:ea typeface="+mn-ea"/>
        </a:defRPr>
      </a:lvl3pPr>
      <a:lvl4pPr marL="2160588" indent="-442913" algn="l" defTabSz="919163" rtl="0" eaLnBrk="0" fontAlgn="base" latinLnBrk="1" hangingPunct="0">
        <a:spcBef>
          <a:spcPct val="10000"/>
        </a:spcBef>
        <a:spcAft>
          <a:spcPct val="0"/>
        </a:spcAft>
        <a:buChar char="–"/>
        <a:defRPr kumimoji="1" sz="3600">
          <a:solidFill>
            <a:srgbClr val="99FFFF"/>
          </a:solidFill>
          <a:latin typeface="+mn-lt"/>
          <a:ea typeface="+mn-ea"/>
        </a:defRPr>
      </a:lvl4pPr>
      <a:lvl5pPr marL="2741613" indent="-466725" algn="l" defTabSz="919163" rtl="0" eaLnBrk="0" fontAlgn="base" latinLnBrk="1" hangingPunct="0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5pPr>
      <a:lvl6pPr marL="31988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6pPr>
      <a:lvl7pPr marL="36560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7pPr>
      <a:lvl8pPr marL="41132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8pPr>
      <a:lvl9pPr marL="45704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13420" y="606314"/>
            <a:ext cx="8712968" cy="2671840"/>
          </a:xfrm>
          <a:ln w="25400">
            <a:solidFill>
              <a:schemeClr val="tx1"/>
            </a:solidFill>
          </a:ln>
          <a:effectLst/>
        </p:spPr>
        <p:txBody>
          <a:bodyPr lIns="216000" tIns="180000" rIns="216000" bIns="180000"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ko-K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Effect of Intravascular Ultrasound-Guided vs. Angiography-Guided Everolimus-Eluting Stent Implantation: the IVUS-XPL Randomized Clinical Trial</a:t>
            </a:r>
            <a:endParaRPr lang="ko-KR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403648" y="3956863"/>
            <a:ext cx="6480720" cy="11079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4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Myeong</a:t>
            </a:r>
            <a:r>
              <a:rPr lang="en-US" altLang="ko-KR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-Ki Hong, MD. PhD </a:t>
            </a:r>
          </a:p>
          <a:p>
            <a:pPr>
              <a:spcBef>
                <a:spcPts val="0"/>
              </a:spcBef>
            </a:pPr>
            <a:r>
              <a:rPr lang="en-US" altLang="ko-KR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behalf of the IVUS-XPL trial investigators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5414" y="5426353"/>
            <a:ext cx="8255058" cy="71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altLang="ko-KR" sz="2000" b="1" dirty="0" smtClean="0">
                <a:latin typeface="+mn-lt"/>
                <a:ea typeface="Verdana" pitchFamily="34" charset="0"/>
                <a:cs typeface="Verdana" pitchFamily="34" charset="0"/>
              </a:rPr>
              <a:t>Severance </a:t>
            </a:r>
            <a:r>
              <a:rPr lang="en-US" altLang="ko-KR" sz="2000" b="1" dirty="0">
                <a:latin typeface="+mn-lt"/>
                <a:ea typeface="Verdana" pitchFamily="34" charset="0"/>
                <a:cs typeface="Verdana" pitchFamily="34" charset="0"/>
              </a:rPr>
              <a:t>Cardiovascular </a:t>
            </a:r>
            <a:r>
              <a:rPr lang="en-US" altLang="ko-KR" sz="2000" b="1" dirty="0" smtClean="0">
                <a:latin typeface="+mn-lt"/>
                <a:ea typeface="Verdana" pitchFamily="34" charset="0"/>
                <a:cs typeface="Verdana" pitchFamily="34" charset="0"/>
              </a:rPr>
              <a:t>Hospital and Cardiovascular Research Institute, </a:t>
            </a:r>
            <a:r>
              <a:rPr lang="en-US" altLang="ko-KR" sz="2000" b="1" dirty="0" err="1" smtClean="0">
                <a:latin typeface="+mn-lt"/>
                <a:ea typeface="Verdana" pitchFamily="34" charset="0"/>
                <a:cs typeface="Verdana" pitchFamily="34" charset="0"/>
              </a:rPr>
              <a:t>Yonsei</a:t>
            </a:r>
            <a:r>
              <a:rPr lang="en-US" altLang="ko-KR" sz="2000" b="1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000" b="1" dirty="0">
                <a:latin typeface="+mn-lt"/>
                <a:ea typeface="Verdana" pitchFamily="34" charset="0"/>
                <a:cs typeface="Verdana" pitchFamily="34" charset="0"/>
              </a:rPr>
              <a:t>University College of </a:t>
            </a:r>
            <a:r>
              <a:rPr lang="en-US" altLang="ko-KR" sz="2000" b="1" dirty="0" smtClean="0">
                <a:latin typeface="+mn-lt"/>
                <a:ea typeface="Verdana" pitchFamily="34" charset="0"/>
                <a:cs typeface="Verdana" pitchFamily="34" charset="0"/>
              </a:rPr>
              <a:t>Medicine, Seoul, Korea</a:t>
            </a:r>
            <a:endParaRPr lang="en-US" altLang="ko-KR" sz="20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2294"/>
            <a:ext cx="6444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Embargoed Until 10:45 a.m. ET, Tuesday, Nov. 10, 2015</a:t>
            </a:r>
          </a:p>
        </p:txBody>
      </p:sp>
    </p:spTree>
  </p:cSld>
  <p:clrMapOvr>
    <a:masterClrMapping/>
  </p:clrMapOvr>
  <p:transition advTm="170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Clinical </a:t>
            </a:r>
            <a:r>
              <a:rPr lang="en-US" altLang="ko-KR" dirty="0" smtClean="0"/>
              <a:t>outcomes </a:t>
            </a:r>
            <a:r>
              <a:rPr lang="en-US" altLang="ko-KR" dirty="0"/>
              <a:t>at 1 </a:t>
            </a:r>
            <a:r>
              <a:rPr lang="en-US" altLang="ko-KR" dirty="0" smtClean="0"/>
              <a:t>year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80946"/>
              </p:ext>
            </p:extLst>
          </p:nvPr>
        </p:nvGraphicFramePr>
        <p:xfrm>
          <a:off x="69404" y="1268755"/>
          <a:ext cx="9036497" cy="49685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76468"/>
                <a:gridCol w="1581325"/>
                <a:gridCol w="1581325"/>
                <a:gridCol w="1853967"/>
                <a:gridCol w="943412"/>
              </a:tblGrid>
              <a:tr h="99243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IVUS-</a:t>
                      </a:r>
                      <a:endParaRPr lang="ko-KR" sz="1800" b="1" kern="100" dirty="0">
                        <a:solidFill>
                          <a:srgbClr val="FFFF00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guidance </a:t>
                      </a:r>
                      <a:endParaRPr lang="ko-KR" sz="1800" b="1" kern="100" dirty="0">
                        <a:solidFill>
                          <a:srgbClr val="FFFF00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(n=700)</a:t>
                      </a:r>
                      <a:endParaRPr lang="ko-KR" sz="1800" b="1" kern="100" dirty="0">
                        <a:solidFill>
                          <a:srgbClr val="FFFF00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66FFFF"/>
                          </a:solidFill>
                          <a:effectLst/>
                          <a:latin typeface="+mj-lt"/>
                          <a:ea typeface="돋움"/>
                          <a:cs typeface="Times New Roman"/>
                        </a:rPr>
                        <a:t>Angiography- guidance </a:t>
                      </a:r>
                      <a:endParaRPr lang="ko-KR" sz="1800" b="1" kern="100" dirty="0">
                        <a:solidFill>
                          <a:srgbClr val="66FFFF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66FFFF"/>
                          </a:solidFill>
                          <a:effectLst/>
                          <a:latin typeface="+mj-lt"/>
                          <a:ea typeface="돋움"/>
                          <a:cs typeface="Times New Roman"/>
                        </a:rPr>
                        <a:t>(n=700)</a:t>
                      </a:r>
                      <a:endParaRPr lang="ko-KR" sz="1800" b="1" kern="100" dirty="0">
                        <a:solidFill>
                          <a:srgbClr val="66FFFF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Hazard ratio (95% CI)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Log-Rank</a:t>
                      </a: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</a:t>
                      </a: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value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Primary End Point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MACE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19 (2.9%)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39 (5.8%)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0.48 (0.28–0.83)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.007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Secondary End Point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Cardiac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death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3 (0.4%)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5 (0.7%)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0.60 (0.14-2.52)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.48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Target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lesion related MI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 (0.1%)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.32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Ischemia-driven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TLR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17 (2.5%)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33 (5.0%)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0.51 (0.28-0.91)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.02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marL="201930" indent="6985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Stent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thrombosis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2 (0.3%)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2 (0.3%)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1.00 (0.14-7.10)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1.00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  Acute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 (0.1%)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 (0.1%)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   Sub-acute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 (0.1%)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61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       Late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0 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1 (0.1%)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-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2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24" y="1421474"/>
            <a:ext cx="4699220" cy="3534715"/>
          </a:xfrm>
          <a:prstGeom prst="rect">
            <a:avLst/>
          </a:prstGeom>
          <a:noFill/>
          <a:ln>
            <a:noFill/>
          </a:ln>
          <a:effectLst>
            <a:outerShdw dist="12700" dir="2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332656"/>
            <a:ext cx="9075738" cy="701675"/>
          </a:xfrm>
        </p:spPr>
        <p:txBody>
          <a:bodyPr/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End Point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2204120" y="1291824"/>
            <a:ext cx="0" cy="381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2204120" y="5106092"/>
            <a:ext cx="51041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>
            <a:off x="2462656" y="5104368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>
            <a:off x="3627689" y="5104368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>
            <a:off x="4792722" y="5104368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직선 연결선 68"/>
          <p:cNvCxnSpPr/>
          <p:nvPr/>
        </p:nvCxnSpPr>
        <p:spPr bwMode="auto">
          <a:xfrm>
            <a:off x="5957755" y="5104368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/>
          <p:cNvCxnSpPr/>
          <p:nvPr/>
        </p:nvCxnSpPr>
        <p:spPr bwMode="auto">
          <a:xfrm>
            <a:off x="7122786" y="5104368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연결선 70"/>
          <p:cNvCxnSpPr/>
          <p:nvPr/>
        </p:nvCxnSpPr>
        <p:spPr bwMode="auto">
          <a:xfrm flipH="1">
            <a:off x="2073516" y="4862304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H="1">
            <a:off x="2073516" y="1426310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 flipH="1">
            <a:off x="2073516" y="2578438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직선 연결선 74"/>
          <p:cNvCxnSpPr/>
          <p:nvPr/>
        </p:nvCxnSpPr>
        <p:spPr bwMode="auto">
          <a:xfrm flipH="1">
            <a:off x="2073516" y="3715818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804616" y="46761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0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04616" y="3530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2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04616" y="23855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4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04616" y="12401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6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06608" y="5158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0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78615" y="5158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3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28860" y="5158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6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99511" y="5158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9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913013" y="515853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12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933725" y="5475539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Time Since Randomization, </a:t>
            </a:r>
            <a:r>
              <a:rPr lang="en-US" altLang="ko-KR" b="1" dirty="0" err="1" smtClean="0">
                <a:latin typeface="Arial" pitchFamily="34" charset="0"/>
                <a:cs typeface="Arial" pitchFamily="34" charset="0"/>
              </a:rPr>
              <a:t>mo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09117" y="5681015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No. at risk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9592" y="5866124"/>
            <a:ext cx="147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Angiography arm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IVUS arm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275394" y="588464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700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700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6937" y="588464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673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671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598480" y="588464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660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665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921567" y="588464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624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641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60023" y="588464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643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654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27366" y="2492896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66FF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Angiography-guidance</a:t>
            </a:r>
            <a:endParaRPr lang="ko-KR" altLang="en-US" sz="1600" b="1" dirty="0">
              <a:solidFill>
                <a:srgbClr val="66FFFF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40762" y="4406619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IVUS-guidance</a:t>
            </a:r>
            <a:endParaRPr lang="ko-KR" altLang="en-US" sz="1600" b="1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354269" y="1398267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HR, 0.48 (95% CI, 0.28-0.83)</a:t>
            </a:r>
          </a:p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Log-rank </a:t>
            </a:r>
            <a:r>
              <a:rPr lang="en-US" altLang="ko-KR" sz="1600" b="1" i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= .007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27568" y="1196752"/>
            <a:ext cx="652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5.8%</a:t>
            </a:r>
            <a:endParaRPr lang="ko-KR" altLang="en-US" sz="1600" b="1" dirty="0">
              <a:solidFill>
                <a:srgbClr val="66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708518" y="2811939"/>
            <a:ext cx="652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2.9%</a:t>
            </a:r>
            <a:endParaRPr lang="ko-KR" alt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16200000">
            <a:off x="-207728" y="2651138"/>
            <a:ext cx="311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Patients with Primary </a:t>
            </a:r>
          </a:p>
          <a:p>
            <a:pPr algn="ctr"/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End Point Event, %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38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16024" y="188641"/>
            <a:ext cx="8604448" cy="935312"/>
          </a:xfrm>
        </p:spPr>
        <p:txBody>
          <a:bodyPr/>
          <a:lstStyle/>
          <a:p>
            <a:r>
              <a:rPr lang="en-US" altLang="ko-KR" sz="3200" dirty="0" smtClean="0"/>
              <a:t>Post-intervention </a:t>
            </a:r>
            <a:r>
              <a:rPr lang="en-US" altLang="ko-KR" sz="3200" dirty="0"/>
              <a:t>IVUS </a:t>
            </a:r>
            <a:r>
              <a:rPr lang="en-US" altLang="ko-KR" sz="3200" dirty="0" smtClean="0"/>
              <a:t>analysis in subgroup of IVUS guidance</a:t>
            </a:r>
            <a:endParaRPr lang="ko-KR" altLang="en-US" sz="32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0093"/>
              </p:ext>
            </p:extLst>
          </p:nvPr>
        </p:nvGraphicFramePr>
        <p:xfrm>
          <a:off x="395536" y="1484784"/>
          <a:ext cx="8352928" cy="4680520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1836204"/>
                <a:gridCol w="1836204"/>
                <a:gridCol w="936104"/>
              </a:tblGrid>
              <a:tr h="1099882">
                <a:tc>
                  <a:txBody>
                    <a:bodyPr/>
                    <a:lstStyle/>
                    <a:p>
                      <a:pPr algn="l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Procedural and IVUS Characteristics 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Patients meeting the IVUS criteria 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Patients not meeting the IVUS criteria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value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No. of patients 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363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315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  <a:cs typeface="Times New Roman"/>
                        </a:rPr>
                        <a:t> 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66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Adjunct post-dilatation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282 (78)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237 (75)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.34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66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Final balloon size,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mm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3.15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0.45</a:t>
                      </a: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3.13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0.42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.52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66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Maximal inflation pressure, </a:t>
                      </a:r>
                      <a:r>
                        <a:rPr lang="en-US" sz="1600" b="1" kern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atm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16.5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3.9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16.4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4.4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.87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Proximal reference 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굴림"/>
                          <a:cs typeface="Times New Roman"/>
                        </a:rPr>
                        <a:t>EEM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area,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mm</a:t>
                      </a:r>
                      <a:r>
                        <a:rPr lang="en-US" sz="16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17.52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5.34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17.27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5.04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.56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Proximal reference lumen area,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mm</a:t>
                      </a:r>
                      <a:r>
                        <a:rPr lang="en-US" sz="16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9.02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3.51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8.86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3.27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.57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Minimal lumen area,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mm</a:t>
                      </a:r>
                      <a:r>
                        <a:rPr lang="en-US" sz="16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6.09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1.91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5.71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1.71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.008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Distal reference 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굴림"/>
                          <a:cs typeface="Times New Roman"/>
                        </a:rPr>
                        <a:t>EEM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area,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mm</a:t>
                      </a:r>
                      <a:r>
                        <a:rPr lang="en-US" sz="16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9.44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3.98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10.94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3.83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&lt;.001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45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Distal reference lumen area,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mm</a:t>
                      </a:r>
                      <a:r>
                        <a:rPr lang="en-US" sz="16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5.55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1.82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6.83 </a:t>
                      </a: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1.68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&lt;.001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7198" marR="27198" marT="271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45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 bwMode="auto">
          <a:xfrm>
            <a:off x="2655369" y="960359"/>
            <a:ext cx="0" cy="381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직선 연결선 5"/>
          <p:cNvCxnSpPr/>
          <p:nvPr/>
        </p:nvCxnSpPr>
        <p:spPr bwMode="auto">
          <a:xfrm flipH="1">
            <a:off x="2655369" y="4774627"/>
            <a:ext cx="51041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직선 연결선 6"/>
          <p:cNvCxnSpPr/>
          <p:nvPr/>
        </p:nvCxnSpPr>
        <p:spPr bwMode="auto">
          <a:xfrm>
            <a:off x="2913905" y="4772903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4078938" y="4772903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5243971" y="4772903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409004" y="4772903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7574035" y="4772903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 flipH="1">
            <a:off x="2524765" y="4530839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 flipH="1">
            <a:off x="2524765" y="1094845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 flipH="1">
            <a:off x="2524765" y="2246973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 flipH="1">
            <a:off x="2524765" y="3384353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55865" y="43447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0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5865" y="31993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2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5865" y="20540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4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55865" y="908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6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57857" y="48270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0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9864" y="48270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3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0109" y="48270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6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50760" y="48270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9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64262" y="482707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12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4974" y="5144074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Time Since Randomization, </a:t>
            </a:r>
            <a:r>
              <a:rPr lang="en-US" altLang="ko-KR" b="1" dirty="0" err="1" smtClean="0">
                <a:latin typeface="Arial" pitchFamily="34" charset="0"/>
                <a:cs typeface="Arial" pitchFamily="34" charset="0"/>
              </a:rPr>
              <a:t>mo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6848" y="5349550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No. at risk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931" y="553465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Not meeting the criteria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Meeting the criteria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26643" y="55531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315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363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8186" y="55531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299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362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49729" y="55531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297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345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72816" y="55531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285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334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1272" y="55531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394</a:t>
            </a:r>
          </a:p>
          <a:p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338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05518" y="1051562"/>
            <a:ext cx="2834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HR, 0.31 (95% CI, 0.11-0.86)</a:t>
            </a:r>
          </a:p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Log-rank </a:t>
            </a:r>
            <a:r>
              <a:rPr lang="en-US" altLang="ko-KR" sz="1600" b="1" i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= .017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99190" y="152992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4.6%</a:t>
            </a:r>
            <a:endParaRPr lang="ko-KR" alt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06810" y="329990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1.5%</a:t>
            </a:r>
            <a:endParaRPr lang="ko-KR" alt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243521" y="2319673"/>
            <a:ext cx="311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Patients with Primary </a:t>
            </a:r>
          </a:p>
          <a:p>
            <a:pPr algn="ctr"/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End Point Event, %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23" y="1680216"/>
            <a:ext cx="4886966" cy="309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3427261" y="2192764"/>
            <a:ext cx="333145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for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stent optimization </a:t>
            </a:r>
            <a:endParaRPr lang="ko-KR" altLang="en-US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36786" y="1768371"/>
            <a:ext cx="333145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not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for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stent optimization </a:t>
            </a:r>
            <a:endParaRPr lang="ko-KR" altLang="en-US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602" t="75084" r="78326" b="14556"/>
          <a:stretch/>
        </p:blipFill>
        <p:spPr bwMode="auto">
          <a:xfrm>
            <a:off x="2820758" y="1747894"/>
            <a:ext cx="589936" cy="29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701675"/>
          </a:xfrm>
        </p:spPr>
        <p:txBody>
          <a:bodyPr/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End Point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602" t="89243" r="78326" b="4196"/>
          <a:stretch/>
        </p:blipFill>
        <p:spPr bwMode="auto">
          <a:xfrm>
            <a:off x="2820758" y="2223477"/>
            <a:ext cx="589936" cy="18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273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766" y="260648"/>
            <a:ext cx="9075738" cy="701675"/>
          </a:xfrm>
        </p:spPr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4294967295"/>
          </p:nvPr>
        </p:nvSpPr>
        <p:spPr>
          <a:xfrm>
            <a:off x="642242" y="1196752"/>
            <a:ext cx="8250238" cy="4826000"/>
          </a:xfrm>
          <a:prstGeom prst="rect">
            <a:avLst/>
          </a:prstGeom>
        </p:spPr>
        <p:txBody>
          <a:bodyPr/>
          <a:lstStyle/>
          <a:p>
            <a:pPr marL="360363" indent="-3603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ko-KR" sz="2800" b="1" dirty="0">
                <a:solidFill>
                  <a:schemeClr val="tx1"/>
                </a:solidFill>
              </a:rPr>
              <a:t>Among patients requiring long coronary stent implantation, the use of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IVUS-guidance </a:t>
            </a:r>
            <a:r>
              <a:rPr lang="en-US" altLang="ko-KR" sz="2800" b="1" dirty="0">
                <a:solidFill>
                  <a:schemeClr val="tx1"/>
                </a:solidFill>
              </a:rPr>
              <a:t>for DES implantation was associated with a significant 2.9% absolute reduction and 48% relative reduction in the risk of MACE at 1 year, compared with angiography-guidance. </a:t>
            </a:r>
          </a:p>
          <a:p>
            <a:pPr marL="360363" indent="-360363"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ko-KR" sz="2800" b="1" dirty="0">
              <a:solidFill>
                <a:schemeClr val="tx1"/>
              </a:solidFill>
            </a:endParaRPr>
          </a:p>
          <a:p>
            <a:pPr marL="360363" indent="-360363"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ko-KR" sz="2800" b="1" dirty="0">
                <a:solidFill>
                  <a:schemeClr val="tx1"/>
                </a:solidFill>
              </a:rPr>
              <a:t>Our findings suggest better clinical outcomes of MACE with IVUS-guidance compared to angiography-guidance for DES implantation, particularly for diffuse long lesions. </a:t>
            </a:r>
          </a:p>
        </p:txBody>
      </p:sp>
    </p:spTree>
    <p:extLst>
      <p:ext uri="{BB962C8B-B14F-4D97-AF65-F5344CB8AC3E}">
        <p14:creationId xmlns:p14="http://schemas.microsoft.com/office/powerpoint/2010/main" val="132515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0626_korger-4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6050"/>
            <a:ext cx="7653338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609600" y="146050"/>
            <a:ext cx="7653338" cy="62547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b="1">
              <a:latin typeface="Arial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136651" y="376238"/>
            <a:ext cx="6842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kumimoji="0" lang="en-US" altLang="ko-KR" sz="6600" b="1" dirty="0">
                <a:solidFill>
                  <a:srgbClr val="FFFF00"/>
                </a:solidFill>
                <a:latin typeface="Arial Black" pitchFamily="34" charset="0"/>
              </a:rPr>
              <a:t>Dreams will</a:t>
            </a:r>
          </a:p>
          <a:p>
            <a:pPr algn="ctr">
              <a:lnSpc>
                <a:spcPct val="80000"/>
              </a:lnSpc>
            </a:pPr>
            <a:r>
              <a:rPr kumimoji="0" lang="en-US" altLang="ko-KR" sz="6600" b="1" dirty="0">
                <a:solidFill>
                  <a:srgbClr val="FFFF00"/>
                </a:solidFill>
                <a:latin typeface="Arial Black" pitchFamily="34" charset="0"/>
              </a:rPr>
              <a:t>come true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61" y="78307"/>
            <a:ext cx="8845235" cy="637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625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79512" y="1020619"/>
            <a:ext cx="8604448" cy="536173"/>
          </a:xfrm>
          <a:noFill/>
        </p:spPr>
        <p:txBody>
          <a:bodyPr/>
          <a:lstStyle/>
          <a:p>
            <a:pPr marL="447675" indent="-447675" algn="l"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ko-KR" sz="3200" dirty="0" smtClean="0"/>
              <a:t>Clinical usefulness of IVUS</a:t>
            </a:r>
            <a:endParaRPr lang="ko-KR" altLang="en-US" sz="3200" dirty="0"/>
          </a:p>
        </p:txBody>
      </p:sp>
      <p:sp>
        <p:nvSpPr>
          <p:cNvPr id="7" name="오른쪽 화살표 6"/>
          <p:cNvSpPr/>
          <p:nvPr/>
        </p:nvSpPr>
        <p:spPr bwMode="auto">
          <a:xfrm>
            <a:off x="3779912" y="2044114"/>
            <a:ext cx="1003240" cy="311701"/>
          </a:xfrm>
          <a:prstGeom prst="rightArrow">
            <a:avLst>
              <a:gd name="adj1" fmla="val 53569"/>
              <a:gd name="adj2" fmla="val 136227"/>
            </a:avLst>
          </a:prstGeom>
          <a:solidFill>
            <a:srgbClr val="FF0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1899363"/>
            <a:ext cx="3808562" cy="525004"/>
          </a:xfrm>
          <a:prstGeom prst="rect">
            <a:avLst/>
          </a:prstGeom>
          <a:solidFill>
            <a:srgbClr val="0000C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2000" b="1" dirty="0" smtClean="0">
                <a:latin typeface="+mj-lt"/>
              </a:rPr>
              <a:t>Improved clinical outcomes</a:t>
            </a:r>
            <a:endParaRPr lang="en-US" altLang="ko-KR" sz="1100" b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899363"/>
            <a:ext cx="3184430" cy="525004"/>
          </a:xfrm>
          <a:prstGeom prst="rect">
            <a:avLst/>
          </a:prstGeom>
          <a:solidFill>
            <a:srgbClr val="0000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IVUS usage during PCI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6" t="19624" r="28285" b="34921"/>
          <a:stretch/>
        </p:blipFill>
        <p:spPr bwMode="auto">
          <a:xfrm>
            <a:off x="3995936" y="1599652"/>
            <a:ext cx="459324" cy="568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95536" y="2535756"/>
            <a:ext cx="8421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−"/>
            </a:pPr>
            <a:r>
              <a:rPr lang="en-US" altLang="ko-KR" sz="2400" b="1" dirty="0" smtClean="0">
                <a:latin typeface="+mj-lt"/>
              </a:rPr>
              <a:t>There are no adequately </a:t>
            </a:r>
            <a:r>
              <a:rPr lang="en-US" altLang="ko-KR" sz="2400" b="1" dirty="0">
                <a:latin typeface="+mj-lt"/>
              </a:rPr>
              <a:t>powered randomized clinical </a:t>
            </a:r>
            <a:r>
              <a:rPr lang="en-US" altLang="ko-KR" sz="2400" b="1" dirty="0" smtClean="0">
                <a:latin typeface="+mj-lt"/>
              </a:rPr>
              <a:t>trials to prove the clinical usefulness of IVUS for second-generation DESs.  </a:t>
            </a:r>
            <a:endParaRPr lang="ko-KR" altLang="en-US" sz="2400" b="1" dirty="0">
              <a:latin typeface="+mj-lt"/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578497" y="133240"/>
            <a:ext cx="7773840" cy="75777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ko-KR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98560" y="4494488"/>
            <a:ext cx="8399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−"/>
            </a:pPr>
            <a:r>
              <a:rPr lang="en-US" altLang="ko-KR" sz="2400" b="1" dirty="0" smtClean="0">
                <a:latin typeface="+mj-lt"/>
              </a:rPr>
              <a:t>The clinical </a:t>
            </a:r>
            <a:r>
              <a:rPr lang="en-US" altLang="ko-KR" sz="2400" b="1" dirty="0">
                <a:latin typeface="+mj-lt"/>
              </a:rPr>
              <a:t>outcomes of IVUS-guided second-generation DES implantation would be superior to those of angiography-guided DES implantation in a subset of patients with long coronary lesions</a:t>
            </a:r>
            <a:r>
              <a:rPr lang="en-US" altLang="ko-KR" sz="2400" b="1" dirty="0" smtClean="0">
                <a:latin typeface="+mj-lt"/>
              </a:rPr>
              <a:t>.</a:t>
            </a:r>
            <a:endParaRPr lang="ko-KR" altLang="en-US" sz="2400" b="1" dirty="0">
              <a:latin typeface="+mj-lt"/>
            </a:endParaRPr>
          </a:p>
        </p:txBody>
      </p:sp>
      <p:sp>
        <p:nvSpPr>
          <p:cNvPr id="14" name="제목 2"/>
          <p:cNvSpPr txBox="1">
            <a:spLocks/>
          </p:cNvSpPr>
          <p:nvPr/>
        </p:nvSpPr>
        <p:spPr bwMode="auto">
          <a:xfrm>
            <a:off x="197394" y="3975916"/>
            <a:ext cx="7773840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pPr marL="447675" indent="-447675" algn="l"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ko-KR" sz="32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ko-KR" altLang="en-US" sz="320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829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701675"/>
          </a:xfrm>
        </p:spPr>
        <p:txBody>
          <a:bodyPr/>
          <a:lstStyle/>
          <a:p>
            <a:r>
              <a:rPr lang="en-US" altLang="ko-KR" dirty="0" smtClean="0"/>
              <a:t>Study Design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51224" y="908720"/>
            <a:ext cx="84969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2000" b="1" dirty="0">
                <a:latin typeface="+mj-lt"/>
              </a:rPr>
              <a:t>A prospective, randomized, multi-center trial</a:t>
            </a:r>
          </a:p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2000" b="1" dirty="0">
                <a:latin typeface="+mj-lt"/>
              </a:rPr>
              <a:t>At 20 centers in Korea</a:t>
            </a:r>
          </a:p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2000" b="1" dirty="0" smtClean="0">
                <a:latin typeface="+mj-lt"/>
              </a:rPr>
              <a:t>Enrollment period: </a:t>
            </a:r>
            <a:r>
              <a:rPr lang="en-US" altLang="ko-KR" sz="2000" b="1" dirty="0">
                <a:latin typeface="+mj-lt"/>
              </a:rPr>
              <a:t>Oct 2010 and </a:t>
            </a:r>
            <a:r>
              <a:rPr lang="en-US" altLang="ko-KR" sz="2000" b="1" dirty="0" smtClean="0">
                <a:latin typeface="+mj-lt"/>
              </a:rPr>
              <a:t>July 2014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74368" y="2329130"/>
            <a:ext cx="8574096" cy="3589958"/>
            <a:chOff x="174368" y="2329130"/>
            <a:chExt cx="8574096" cy="3589958"/>
          </a:xfrm>
        </p:grpSpPr>
        <p:sp>
          <p:nvSpPr>
            <p:cNvPr id="8" name="직사각형 7"/>
            <p:cNvSpPr/>
            <p:nvPr/>
          </p:nvSpPr>
          <p:spPr>
            <a:xfrm>
              <a:off x="174368" y="2329130"/>
              <a:ext cx="446964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5600" indent="-3556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altLang="ko-KR" sz="2000" b="1" dirty="0" smtClean="0">
                  <a:latin typeface="+mn-lt"/>
                </a:rPr>
                <a:t>Key inclusion criteria</a:t>
              </a:r>
            </a:p>
            <a:p>
              <a:pPr marL="698500" lvl="1" indent="-3429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Font typeface="Arial" pitchFamily="34" charset="0"/>
                <a:buChar char="•"/>
              </a:pPr>
              <a:r>
                <a:rPr lang="en-US" altLang="ko-KR" sz="1600" b="1" dirty="0" smtClean="0">
                  <a:latin typeface="+mn-lt"/>
                </a:rPr>
                <a:t>Age </a:t>
              </a:r>
              <a:r>
                <a:rPr lang="en-US" altLang="ko-KR" sz="1600" b="1" dirty="0">
                  <a:latin typeface="+mn-lt"/>
                </a:rPr>
                <a:t>20 years or older</a:t>
              </a:r>
            </a:p>
            <a:p>
              <a:pPr marL="698500" lvl="1" indent="-3429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Patients with typical chest pain or evidence of </a:t>
              </a:r>
              <a:r>
                <a:rPr lang="en-US" altLang="ko-KR" sz="1600" b="1" dirty="0" smtClean="0">
                  <a:latin typeface="+mn-lt"/>
                </a:rPr>
                <a:t>myocardial </a:t>
              </a:r>
              <a:r>
                <a:rPr lang="en-US" altLang="ko-KR" sz="1600" b="1" dirty="0">
                  <a:latin typeface="+mn-lt"/>
                </a:rPr>
                <a:t>ischemia</a:t>
              </a:r>
            </a:p>
            <a:p>
              <a:pPr marL="698500" lvl="1" indent="-3429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Non-emergent conditions </a:t>
              </a:r>
            </a:p>
            <a:p>
              <a:pPr marL="698500" lvl="1" indent="-3429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Stent length ≥ 28 mm based on angiographic estimation </a:t>
              </a:r>
            </a:p>
            <a:p>
              <a:pPr marL="698500" lvl="1" indent="-342900" latinLnBrk="0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Significant coronary artery stenosis (&gt;50% based on visual estimate) considered for coronary revascularization with stent </a:t>
              </a:r>
              <a:r>
                <a:rPr lang="en-US" altLang="ko-KR" sz="1600" b="1" dirty="0" smtClean="0">
                  <a:latin typeface="+mn-lt"/>
                </a:rPr>
                <a:t>implantation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427984" y="2348880"/>
              <a:ext cx="4320480" cy="3570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spcAft>
                  <a:spcPts val="0"/>
                </a:spcAft>
                <a:buFont typeface="Wingdings" pitchFamily="2" charset="2"/>
                <a:buChar char="l"/>
              </a:pPr>
              <a:r>
                <a:rPr lang="en-US" altLang="ko-KR" b="1" dirty="0" smtClean="0">
                  <a:latin typeface="+mn-lt"/>
                </a:rPr>
                <a:t>Key exclusion criteria</a:t>
              </a: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 smtClean="0">
                  <a:latin typeface="+mn-lt"/>
                </a:rPr>
                <a:t>Acute </a:t>
              </a:r>
              <a:r>
                <a:rPr lang="en-US" altLang="ko-KR" sz="1600" b="1" dirty="0">
                  <a:latin typeface="+mn-lt"/>
                </a:rPr>
                <a:t>ST-segment elevation </a:t>
              </a:r>
              <a:r>
                <a:rPr lang="en-US" altLang="ko-KR" sz="1600" b="1" dirty="0" smtClean="0">
                  <a:latin typeface="+mn-lt"/>
                </a:rPr>
                <a:t>or MI </a:t>
              </a:r>
              <a:r>
                <a:rPr lang="en-US" altLang="ko-KR" sz="1600" b="1" dirty="0">
                  <a:latin typeface="+mn-lt"/>
                </a:rPr>
                <a:t>within 48 hours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Age &gt;80 years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Cardiogenic shock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Left ventricular ejection fraction &lt;40%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Left main disease requiring PCI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Bifurcation lesion with 2-stent technique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Chronic total occlusion 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Presence of previously implanted DES within 6 months</a:t>
              </a:r>
              <a:endParaRPr lang="ko-KR" altLang="ko-KR" sz="1600" b="1" dirty="0">
                <a:latin typeface="+mn-lt"/>
              </a:endParaRPr>
            </a:p>
            <a:p>
              <a:pPr marL="742950" lvl="1" indent="-285750"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altLang="ko-KR" sz="1600" b="1" dirty="0">
                  <a:latin typeface="+mn-lt"/>
                </a:rPr>
                <a:t>In-stent restenosis lesion</a:t>
              </a:r>
              <a:endParaRPr lang="ko-KR" altLang="ko-KR" sz="1600" b="1" dirty="0">
                <a:latin typeface="+mn-lt"/>
                <a:ea typeface="MS Mincho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45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2375072" y="2432419"/>
            <a:ext cx="43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4535312" y="1923283"/>
            <a:ext cx="0" cy="504000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2375072" y="2432419"/>
            <a:ext cx="0" cy="1572645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6770482" y="2432419"/>
            <a:ext cx="0" cy="1572645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341544" y="2670696"/>
            <a:ext cx="4086439" cy="1097138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ko-K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 implantation with </a:t>
            </a:r>
          </a:p>
          <a:p>
            <a:pPr algn="ctr">
              <a:lnSpc>
                <a:spcPct val="90000"/>
              </a:lnSpc>
            </a:pPr>
            <a:r>
              <a:rPr lang="en-US" altLang="ko-K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IVUS guidance</a:t>
            </a:r>
          </a:p>
          <a:p>
            <a:pPr algn="ctr"/>
            <a:r>
              <a:rPr lang="en-US" altLang="ko-K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= 700</a:t>
            </a:r>
            <a:endParaRPr lang="en-US" altLang="ko-KR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716016" y="2670697"/>
            <a:ext cx="4122473" cy="1097138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00"/>
            </a:solidFill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ko-K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 implantation with</a:t>
            </a:r>
          </a:p>
          <a:p>
            <a:pPr algn="ctr"/>
            <a:r>
              <a:rPr lang="en-US" altLang="ko-K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angiography guidance</a:t>
            </a:r>
          </a:p>
          <a:p>
            <a:pPr algn="ctr"/>
            <a:r>
              <a:rPr lang="en-US" altLang="ko-K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= 700</a:t>
            </a:r>
            <a:endParaRPr lang="en-US" altLang="ko-KR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9" name="직사각형 28"/>
          <p:cNvSpPr/>
          <p:nvPr/>
        </p:nvSpPr>
        <p:spPr>
          <a:xfrm>
            <a:off x="971600" y="908720"/>
            <a:ext cx="7128792" cy="1323383"/>
          </a:xfrm>
          <a:prstGeom prst="rect">
            <a:avLst/>
          </a:prstGeom>
          <a:ln w="63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Patients with long coronary lesions </a:t>
            </a:r>
          </a:p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(Implanted stent ≥28 mm in length)</a:t>
            </a:r>
          </a:p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= 1400</a:t>
            </a:r>
            <a:endParaRPr lang="en-US" altLang="ko-KR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701675"/>
          </a:xfrm>
        </p:spPr>
        <p:txBody>
          <a:bodyPr/>
          <a:lstStyle/>
          <a:p>
            <a:r>
              <a:rPr lang="en-US" altLang="ko-KR" sz="4800" dirty="0" smtClean="0"/>
              <a:t>Study Design</a:t>
            </a:r>
            <a:endParaRPr lang="ko-KR" altLang="en-US" sz="4800" dirty="0"/>
          </a:p>
        </p:txBody>
      </p:sp>
      <p:sp useBgFill="1">
        <p:nvSpPr>
          <p:cNvPr id="10" name="직사각형 9"/>
          <p:cNvSpPr/>
          <p:nvPr/>
        </p:nvSpPr>
        <p:spPr>
          <a:xfrm>
            <a:off x="341545" y="3964490"/>
            <a:ext cx="8496944" cy="1937618"/>
          </a:xfrm>
          <a:prstGeom prst="rect">
            <a:avLst/>
          </a:prstGeom>
          <a:ln w="63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Clinical follow-up at 12 months</a:t>
            </a:r>
          </a:p>
          <a:p>
            <a:pPr algn="ctr">
              <a:spcAft>
                <a:spcPts val="600"/>
              </a:spcAft>
            </a:pPr>
            <a:r>
              <a:rPr lang="en-US" altLang="ko-K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Primary end point: MACE</a:t>
            </a:r>
          </a:p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Cardiac </a:t>
            </a:r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death, </a:t>
            </a:r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target-lesion </a:t>
            </a:r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related </a:t>
            </a:r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MI, </a:t>
            </a:r>
            <a:r>
              <a:rPr lang="en-US" altLang="ko-K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ischemia-driven TLR</a:t>
            </a:r>
            <a:endParaRPr lang="en-US" altLang="ko-KR" sz="2800" b="1" dirty="0">
              <a:solidFill>
                <a:schemeClr val="tx1"/>
              </a:solidFill>
              <a:cs typeface="Arial"/>
            </a:endParaRPr>
          </a:p>
        </p:txBody>
      </p:sp>
      <p:sp useBgFill="1">
        <p:nvSpPr>
          <p:cNvPr id="2" name="직사각형 1"/>
          <p:cNvSpPr/>
          <p:nvPr/>
        </p:nvSpPr>
        <p:spPr>
          <a:xfrm>
            <a:off x="151224" y="6525344"/>
            <a:ext cx="3709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+mj-lt"/>
              </a:rPr>
              <a:t>Clinicaltrial.gov </a:t>
            </a:r>
            <a:r>
              <a:rPr lang="en-US" altLang="ko-KR" sz="1400" b="1" dirty="0">
                <a:latin typeface="+mj-lt"/>
              </a:rPr>
              <a:t>Identifier: NCT01308281 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27784" y="6165304"/>
            <a:ext cx="4518487" cy="276999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pPr latinLnBrk="0"/>
            <a:r>
              <a:rPr lang="en-US" altLang="ko-KR" sz="1200" b="1" dirty="0">
                <a:latin typeface="+mn-lt"/>
              </a:rPr>
              <a:t>Trial Registration: clinicaltrial.gov Identifier: NCT01308281 </a:t>
            </a:r>
            <a:endParaRPr lang="ko-KR" altLang="ko-KR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953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701675"/>
          </a:xfrm>
        </p:spPr>
        <p:txBody>
          <a:bodyPr/>
          <a:lstStyle/>
          <a:p>
            <a:r>
              <a:rPr lang="en-US" altLang="ko-KR" dirty="0" smtClean="0"/>
              <a:t>Statistical Analysis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4294967295"/>
          </p:nvPr>
        </p:nvSpPr>
        <p:spPr>
          <a:xfrm>
            <a:off x="322584" y="908720"/>
            <a:ext cx="8497888" cy="5290679"/>
          </a:xfrm>
        </p:spPr>
        <p:txBody>
          <a:bodyPr/>
          <a:lstStyle/>
          <a:p>
            <a:pPr marL="447675" indent="-447675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chemeClr val="accent1"/>
                </a:solidFill>
              </a:rPr>
              <a:t>Sample size calculation</a:t>
            </a:r>
          </a:p>
          <a:p>
            <a:pPr marL="719138" lvl="1" indent="-452438"/>
            <a:r>
              <a:rPr lang="en-US" altLang="ko-KR" sz="2200" b="1" dirty="0">
                <a:solidFill>
                  <a:schemeClr val="tx1"/>
                </a:solidFill>
              </a:rPr>
              <a:t>Assumption the overall incidence of MACE to be </a:t>
            </a:r>
            <a:r>
              <a:rPr lang="en-US" altLang="ko-KR" sz="2200" b="1" u="sng" dirty="0">
                <a:solidFill>
                  <a:schemeClr val="tx1"/>
                </a:solidFill>
              </a:rPr>
              <a:t>7% at the 1-year </a:t>
            </a:r>
            <a:r>
              <a:rPr lang="en-US" altLang="ko-KR" sz="2200" b="1" u="sng" dirty="0" smtClean="0">
                <a:solidFill>
                  <a:schemeClr val="tx1"/>
                </a:solidFill>
              </a:rPr>
              <a:t>in </a:t>
            </a:r>
            <a:r>
              <a:rPr lang="en-US" altLang="ko-KR" sz="2200" b="1" u="sng" dirty="0">
                <a:solidFill>
                  <a:schemeClr val="tx1"/>
                </a:solidFill>
              </a:rPr>
              <a:t>the angiography-guidance arm.</a:t>
            </a:r>
            <a:endParaRPr lang="en-US" altLang="ko-KR" sz="2200" b="1" u="sng" baseline="30000" dirty="0">
              <a:solidFill>
                <a:schemeClr val="tx1"/>
              </a:solidFill>
            </a:endParaRPr>
          </a:p>
          <a:p>
            <a:pPr marL="719138" lvl="1" indent="-452438"/>
            <a:r>
              <a:rPr lang="en-US" altLang="ko-KR" sz="2200" b="1" dirty="0" smtClean="0">
                <a:solidFill>
                  <a:schemeClr val="tx1"/>
                </a:solidFill>
              </a:rPr>
              <a:t>Superiority comparison </a:t>
            </a:r>
            <a:r>
              <a:rPr lang="en-US" altLang="ko-KR" sz="2200" b="1" dirty="0">
                <a:solidFill>
                  <a:schemeClr val="tx1"/>
                </a:solidFill>
              </a:rPr>
              <a:t>with </a:t>
            </a:r>
            <a:r>
              <a:rPr lang="en-US" altLang="ko-KR" sz="2200" b="1" u="sng" dirty="0">
                <a:solidFill>
                  <a:schemeClr val="tx1"/>
                </a:solidFill>
              </a:rPr>
              <a:t>an expected risk reduction of 50% </a:t>
            </a:r>
            <a:r>
              <a:rPr lang="en-US" altLang="ko-KR" sz="2200" b="1" u="sng" dirty="0" smtClean="0">
                <a:solidFill>
                  <a:schemeClr val="tx1"/>
                </a:solidFill>
              </a:rPr>
              <a:t>in the IVUS-guidance arm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 (</a:t>
            </a:r>
            <a:r>
              <a:rPr lang="el-GR" altLang="ko-KR" sz="2200" b="1" dirty="0" smtClean="0">
                <a:solidFill>
                  <a:schemeClr val="tx1"/>
                </a:solidFill>
              </a:rPr>
              <a:t>α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=0.05</a:t>
            </a:r>
            <a:r>
              <a:rPr lang="en-US" altLang="ko-KR" sz="2200" b="1" dirty="0">
                <a:solidFill>
                  <a:schemeClr val="tx1"/>
                </a:solidFill>
              </a:rPr>
              <a:t>, </a:t>
            </a:r>
            <a:r>
              <a:rPr lang="el-GR" altLang="ko-KR" sz="2200" b="1" dirty="0" smtClean="0">
                <a:solidFill>
                  <a:schemeClr val="tx1"/>
                </a:solidFill>
              </a:rPr>
              <a:t>β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=0.8, drop-out=5-10%)</a:t>
            </a:r>
          </a:p>
          <a:p>
            <a:pPr marL="719138" lvl="1" indent="-452438">
              <a:spcAft>
                <a:spcPts val="1200"/>
              </a:spcAft>
              <a:buClr>
                <a:schemeClr val="tx1"/>
              </a:buClr>
              <a:buSzPct val="130000"/>
              <a:buFont typeface="Symbol" pitchFamily="18" charset="2"/>
              <a:buChar char=""/>
            </a:pPr>
            <a:r>
              <a:rPr lang="en-US" altLang="ko-KR" sz="2200" b="1" dirty="0" smtClean="0">
                <a:solidFill>
                  <a:schemeClr val="tx1"/>
                </a:solidFill>
              </a:rPr>
              <a:t>Each </a:t>
            </a:r>
            <a:r>
              <a:rPr lang="en-US" altLang="ko-KR" sz="2200" b="1" dirty="0">
                <a:solidFill>
                  <a:schemeClr val="tx1"/>
                </a:solidFill>
              </a:rPr>
              <a:t>700 patients in 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the IVUS guidance arm and in the angiography guidance arm.</a:t>
            </a:r>
          </a:p>
          <a:p>
            <a:pPr marL="628650" lvl="1" indent="-361950"/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628650" lvl="1" indent="-361950"/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161925" indent="-457200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chemeClr val="accent1"/>
                </a:solidFill>
              </a:rPr>
              <a:t>Primary analysis</a:t>
            </a:r>
          </a:p>
          <a:p>
            <a:pPr marL="628650" lvl="1" indent="-361950"/>
            <a:r>
              <a:rPr lang="en-US" altLang="ko-KR" sz="2200" b="1" dirty="0" smtClean="0">
                <a:solidFill>
                  <a:schemeClr val="tx1"/>
                </a:solidFill>
              </a:rPr>
              <a:t>Intention-to-treat analysis with cumulative </a:t>
            </a:r>
            <a:r>
              <a:rPr lang="en-US" altLang="ko-KR" sz="2200" b="1" dirty="0">
                <a:solidFill>
                  <a:schemeClr val="tx1"/>
                </a:solidFill>
              </a:rPr>
              <a:t>incidences of MACE at 1 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year using </a:t>
            </a:r>
            <a:r>
              <a:rPr lang="en-US" altLang="ko-KR" sz="2200" b="1" dirty="0">
                <a:solidFill>
                  <a:schemeClr val="tx1"/>
                </a:solidFill>
              </a:rPr>
              <a:t>the Kaplan-Meier 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estimates. </a:t>
            </a:r>
          </a:p>
          <a:p>
            <a:pPr marL="628650" lvl="1" indent="-361950"/>
            <a:r>
              <a:rPr lang="en-US" altLang="ko-KR" sz="2200" b="1" dirty="0" smtClean="0">
                <a:solidFill>
                  <a:schemeClr val="tx1"/>
                </a:solidFill>
              </a:rPr>
              <a:t>Comparison using </a:t>
            </a:r>
            <a:r>
              <a:rPr lang="en-US" altLang="ko-KR" sz="2200" b="1" dirty="0">
                <a:solidFill>
                  <a:schemeClr val="tx1"/>
                </a:solidFill>
              </a:rPr>
              <a:t>the log-rank test.</a:t>
            </a:r>
            <a:endParaRPr lang="ko-KR" alt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내용 개체 틀 1"/>
          <p:cNvSpPr txBox="1">
            <a:spLocks/>
          </p:cNvSpPr>
          <p:nvPr/>
        </p:nvSpPr>
        <p:spPr bwMode="auto">
          <a:xfrm>
            <a:off x="3481536" y="3934217"/>
            <a:ext cx="52669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460375" indent="-46037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100000"/>
              <a:buFont typeface="Arial" charset="0"/>
              <a:buChar char="•"/>
              <a:defRPr kumimoji="1" sz="3200">
                <a:solidFill>
                  <a:srgbClr val="FFFFFF"/>
                </a:solidFill>
                <a:latin typeface="+mj-lt"/>
                <a:ea typeface="맑은 고딕" pitchFamily="50" charset="-127"/>
                <a:cs typeface="+mn-cs"/>
              </a:defRPr>
            </a:lvl1pPr>
            <a:lvl2pPr marL="1022350" indent="-44767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100000"/>
              <a:buFont typeface="Symbol" pitchFamily="18" charset="2"/>
              <a:buChar char="-"/>
              <a:defRPr kumimoji="1" sz="28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2pPr>
            <a:lvl3pPr marL="1603375" indent="-46672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80000"/>
              <a:buFont typeface="Symbol" pitchFamily="18" charset="2"/>
              <a:buChar char="•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3pPr>
            <a:lvl4pPr marL="2160588" indent="-442913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4pPr>
            <a:lvl5pPr marL="2741613" indent="-46672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5pPr>
            <a:lvl6pPr marL="31988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6pPr>
            <a:lvl7pPr marL="36560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7pPr>
            <a:lvl8pPr marL="41132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8pPr>
            <a:lvl9pPr marL="45704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9pPr>
          </a:lstStyle>
          <a:p>
            <a:pPr marL="0" indent="0" algn="r" latinLnBrk="0">
              <a:spcBef>
                <a:spcPts val="0"/>
              </a:spcBef>
              <a:buFont typeface="Arial" charset="0"/>
              <a:buNone/>
            </a:pPr>
            <a:r>
              <a:rPr lang="en-US" altLang="ko-KR" sz="1400" b="1" dirty="0" err="1" smtClean="0"/>
              <a:t>Turco</a:t>
            </a:r>
            <a:r>
              <a:rPr lang="en-US" altLang="ko-KR" sz="1400" b="1" dirty="0" smtClean="0"/>
              <a:t> MA, et al. </a:t>
            </a:r>
            <a:r>
              <a:rPr lang="en-US" altLang="ko-KR" sz="1400" b="1" i="1" dirty="0" smtClean="0"/>
              <a:t>JACC </a:t>
            </a:r>
            <a:r>
              <a:rPr lang="en-US" altLang="ko-KR" sz="1400" b="1" i="1" dirty="0" err="1" smtClean="0"/>
              <a:t>Cardiovasc</a:t>
            </a:r>
            <a:r>
              <a:rPr lang="en-US" altLang="ko-KR" sz="1400" b="1" i="1" dirty="0" smtClean="0"/>
              <a:t> </a:t>
            </a:r>
            <a:r>
              <a:rPr lang="en-US" altLang="ko-KR" sz="1400" b="1" i="1" dirty="0" err="1" smtClean="0"/>
              <a:t>Interv</a:t>
            </a:r>
            <a:r>
              <a:rPr lang="en-US" altLang="ko-KR" sz="1400" b="1" i="1" dirty="0" smtClean="0"/>
              <a:t>. </a:t>
            </a:r>
            <a:r>
              <a:rPr lang="en-US" altLang="ko-KR" sz="1400" b="1" dirty="0" smtClean="0"/>
              <a:t>2008;1:699-709</a:t>
            </a:r>
            <a:endParaRPr lang="ko-KR" altLang="ko-KR" sz="1400" b="1" dirty="0" smtClean="0"/>
          </a:p>
          <a:p>
            <a:pPr marL="0" indent="0" algn="r" latinLnBrk="0">
              <a:spcBef>
                <a:spcPts val="0"/>
              </a:spcBef>
              <a:buFont typeface="Arial" charset="0"/>
              <a:buNone/>
            </a:pPr>
            <a:r>
              <a:rPr lang="en-US" altLang="ko-KR" sz="1400" b="1" dirty="0" smtClean="0"/>
              <a:t>Kim YH, et al. </a:t>
            </a:r>
            <a:r>
              <a:rPr lang="en-US" altLang="ko-KR" sz="1400" b="1" i="1" dirty="0" smtClean="0"/>
              <a:t>Circulation. </a:t>
            </a:r>
            <a:r>
              <a:rPr lang="en-US" altLang="ko-KR" sz="1400" b="1" dirty="0" smtClean="0"/>
              <a:t>2006;114:2148-2153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9829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800" dirty="0" smtClean="0"/>
              <a:t>Procedure</a:t>
            </a:r>
            <a:endParaRPr lang="ko-KR" altLang="en-US" sz="4800" dirty="0"/>
          </a:p>
        </p:txBody>
      </p:sp>
      <p:sp>
        <p:nvSpPr>
          <p:cNvPr id="6" name="직사각형 5"/>
          <p:cNvSpPr/>
          <p:nvPr/>
        </p:nvSpPr>
        <p:spPr>
          <a:xfrm>
            <a:off x="251520" y="1390992"/>
            <a:ext cx="8640960" cy="468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3600" b="1" dirty="0" smtClean="0">
                <a:latin typeface="+mj-lt"/>
              </a:rPr>
              <a:t> Criteria for stent optimization</a:t>
            </a:r>
          </a:p>
          <a:p>
            <a:pPr marL="914400" lvl="1" indent="-4572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en-US" altLang="ko-KR" sz="2800" b="1" dirty="0">
                <a:solidFill>
                  <a:srgbClr val="FFFF00"/>
                </a:solidFill>
                <a:latin typeface="+mj-lt"/>
              </a:rPr>
              <a:t>IVUS-guidance arm</a:t>
            </a:r>
          </a:p>
          <a:p>
            <a:pPr marL="1084263" lvl="2" indent="-4572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80000"/>
              <a:buFont typeface="Arial" pitchFamily="34" charset="0"/>
              <a:buChar char="‒"/>
            </a:pPr>
            <a:r>
              <a:rPr lang="en-US" altLang="ko-KR" sz="2800" b="1" dirty="0">
                <a:latin typeface="+mj-lt"/>
              </a:rPr>
              <a:t>Minimal lumen CSA &gt; lumen CSA at distal reference </a:t>
            </a:r>
            <a:r>
              <a:rPr lang="en-US" altLang="ko-KR" sz="2800" b="1" dirty="0" smtClean="0">
                <a:latin typeface="+mj-lt"/>
              </a:rPr>
              <a:t>segments</a:t>
            </a:r>
          </a:p>
          <a:p>
            <a:pPr marL="914400" lvl="1" indent="-4572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100000"/>
              <a:buFont typeface="Wingdings" pitchFamily="2" charset="2"/>
              <a:buChar char="ü"/>
            </a:pPr>
            <a:r>
              <a:rPr lang="en-US" altLang="ko-KR" sz="2800" b="1" dirty="0" smtClean="0">
                <a:solidFill>
                  <a:srgbClr val="66FFFF"/>
                </a:solidFill>
                <a:latin typeface="+mj-lt"/>
              </a:rPr>
              <a:t>Angiography-guidance</a:t>
            </a:r>
            <a:r>
              <a:rPr lang="en-US" altLang="ko-KR" sz="2800" b="1" dirty="0" smtClean="0">
                <a:solidFill>
                  <a:schemeClr val="accent1"/>
                </a:solidFill>
                <a:latin typeface="+mj-lt"/>
              </a:rPr>
              <a:t> arm</a:t>
            </a:r>
          </a:p>
          <a:p>
            <a:pPr marL="1084263" lvl="2" indent="-4572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80000"/>
              <a:buFont typeface="Arial" pitchFamily="34" charset="0"/>
              <a:buChar char="‒"/>
            </a:pPr>
            <a:r>
              <a:rPr lang="en-US" altLang="ko-KR" sz="2800" b="1" dirty="0" smtClean="0">
                <a:latin typeface="+mj-lt"/>
              </a:rPr>
              <a:t>Angiographic </a:t>
            </a:r>
            <a:r>
              <a:rPr lang="en-US" altLang="ko-KR" sz="2800" b="1" dirty="0">
                <a:latin typeface="+mj-lt"/>
              </a:rPr>
              <a:t>residual diameter stenosis &lt;30% and the absence of angiographically detected </a:t>
            </a:r>
            <a:r>
              <a:rPr lang="en-US" altLang="ko-KR" sz="2800" b="1" dirty="0" smtClean="0">
                <a:latin typeface="+mj-lt"/>
              </a:rPr>
              <a:t>dissection</a:t>
            </a:r>
          </a:p>
        </p:txBody>
      </p:sp>
    </p:spTree>
    <p:extLst>
      <p:ext uri="{BB962C8B-B14F-4D97-AF65-F5344CB8AC3E}">
        <p14:creationId xmlns:p14="http://schemas.microsoft.com/office/powerpoint/2010/main" val="510025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701675"/>
          </a:xfrm>
        </p:spPr>
        <p:txBody>
          <a:bodyPr/>
          <a:lstStyle/>
          <a:p>
            <a:r>
              <a:rPr lang="en-US" altLang="ko-KR" sz="4800" dirty="0" smtClean="0"/>
              <a:t>Study Flow</a:t>
            </a:r>
            <a:endParaRPr lang="ko-KR" altLang="en-US" sz="4800" dirty="0"/>
          </a:p>
        </p:txBody>
      </p:sp>
      <p:cxnSp>
        <p:nvCxnSpPr>
          <p:cNvPr id="21" name="직선 화살표 연결선 20"/>
          <p:cNvCxnSpPr>
            <a:stCxn id="29" idx="3"/>
            <a:endCxn id="47" idx="0"/>
          </p:cNvCxnSpPr>
          <p:nvPr/>
        </p:nvCxnSpPr>
        <p:spPr>
          <a:xfrm flipH="1">
            <a:off x="2390404" y="2283911"/>
            <a:ext cx="1010497" cy="140995"/>
          </a:xfrm>
          <a:prstGeom prst="straightConnector1">
            <a:avLst/>
          </a:prstGeom>
          <a:ln w="9525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29" idx="5"/>
            <a:endCxn id="48" idx="0"/>
          </p:cNvCxnSpPr>
          <p:nvPr/>
        </p:nvCxnSpPr>
        <p:spPr>
          <a:xfrm>
            <a:off x="5743099" y="2283911"/>
            <a:ext cx="1025145" cy="140995"/>
          </a:xfrm>
          <a:prstGeom prst="straightConnector1">
            <a:avLst/>
          </a:prstGeom>
          <a:ln w="9525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>
            <a:off x="2082200" y="3073614"/>
            <a:ext cx="0" cy="14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868636" y="3073614"/>
            <a:ext cx="0" cy="14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endCxn id="29" idx="0"/>
          </p:cNvCxnSpPr>
          <p:nvPr/>
        </p:nvCxnSpPr>
        <p:spPr>
          <a:xfrm>
            <a:off x="4572000" y="1418802"/>
            <a:ext cx="0" cy="49197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/>
          <p:cNvSpPr/>
          <p:nvPr/>
        </p:nvSpPr>
        <p:spPr>
          <a:xfrm>
            <a:off x="2915816" y="1910772"/>
            <a:ext cx="3312368" cy="4371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/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2082200" y="5771704"/>
            <a:ext cx="0" cy="14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6855184" y="5767168"/>
            <a:ext cx="0" cy="14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24355"/>
              </p:ext>
            </p:extLst>
          </p:nvPr>
        </p:nvGraphicFramePr>
        <p:xfrm>
          <a:off x="4716016" y="3228510"/>
          <a:ext cx="4104456" cy="2529840"/>
        </p:xfrm>
        <a:graphic>
          <a:graphicData uri="http://schemas.openxmlformats.org/drawingml/2006/table">
            <a:tbl>
              <a:tblPr/>
              <a:tblGrid>
                <a:gridCol w="617229"/>
                <a:gridCol w="3487227"/>
              </a:tblGrid>
              <a:tr h="242990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670</a:t>
                      </a: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Underwent angiography-guidance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    PCI as 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randomized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Underwent IVUS-guidance PCI</a:t>
                      </a: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Withdrew consent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77152"/>
              </p:ext>
            </p:extLst>
          </p:nvPr>
        </p:nvGraphicFramePr>
        <p:xfrm>
          <a:off x="323528" y="3228510"/>
          <a:ext cx="4133752" cy="2529840"/>
        </p:xfrm>
        <a:graphic>
          <a:graphicData uri="http://schemas.openxmlformats.org/drawingml/2006/table">
            <a:tbl>
              <a:tblPr/>
              <a:tblGrid>
                <a:gridCol w="621634"/>
                <a:gridCol w="3512118"/>
              </a:tblGrid>
              <a:tr h="242990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678</a:t>
                      </a: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endParaRPr lang="en-US" altLang="ko-K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Underwent IVUS-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guidance PCI 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   as randomized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Underwent angiography-guidance PCI</a:t>
                      </a: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Withdrew consent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61343"/>
              </p:ext>
            </p:extLst>
          </p:nvPr>
        </p:nvGraphicFramePr>
        <p:xfrm>
          <a:off x="323528" y="5912472"/>
          <a:ext cx="4133752" cy="335280"/>
        </p:xfrm>
        <a:graphic>
          <a:graphicData uri="http://schemas.openxmlformats.org/drawingml/2006/table">
            <a:tbl>
              <a:tblPr/>
              <a:tblGrid>
                <a:gridCol w="621634"/>
                <a:gridCol w="3512118"/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Included in primary analysis</a:t>
                      </a:r>
                      <a:endParaRPr lang="ko-KR" altLang="en-US" sz="16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32902"/>
              </p:ext>
            </p:extLst>
          </p:nvPr>
        </p:nvGraphicFramePr>
        <p:xfrm>
          <a:off x="4716016" y="5912472"/>
          <a:ext cx="4104456" cy="335280"/>
        </p:xfrm>
        <a:graphic>
          <a:graphicData uri="http://schemas.openxmlformats.org/drawingml/2006/table">
            <a:tbl>
              <a:tblPr/>
              <a:tblGrid>
                <a:gridCol w="617229"/>
                <a:gridCol w="3487227"/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Included in primary analysis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표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60202"/>
              </p:ext>
            </p:extLst>
          </p:nvPr>
        </p:nvGraphicFramePr>
        <p:xfrm>
          <a:off x="323528" y="2424906"/>
          <a:ext cx="4133752" cy="640080"/>
        </p:xfrm>
        <a:graphic>
          <a:graphicData uri="http://schemas.openxmlformats.org/drawingml/2006/table">
            <a:tbl>
              <a:tblPr/>
              <a:tblGrid>
                <a:gridCol w="621634"/>
                <a:gridCol w="3512118"/>
              </a:tblGrid>
              <a:tr h="28803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Randomized to undergo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IVUS-guidance PCI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표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84478"/>
              </p:ext>
            </p:extLst>
          </p:nvPr>
        </p:nvGraphicFramePr>
        <p:xfrm>
          <a:off x="4716016" y="2424906"/>
          <a:ext cx="4104456" cy="640080"/>
        </p:xfrm>
        <a:graphic>
          <a:graphicData uri="http://schemas.openxmlformats.org/drawingml/2006/table">
            <a:tbl>
              <a:tblPr/>
              <a:tblGrid>
                <a:gridCol w="617229"/>
                <a:gridCol w="3487227"/>
              </a:tblGrid>
              <a:tr h="28803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Randomized to undergo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angiography-guidance PCI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860032" y="1523394"/>
            <a:ext cx="1944216" cy="3009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11972 Excluded </a:t>
            </a:r>
            <a:endParaRPr lang="ko-KR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직선 화살표 연결선 49"/>
          <p:cNvCxnSpPr/>
          <p:nvPr/>
        </p:nvCxnSpPr>
        <p:spPr>
          <a:xfrm>
            <a:off x="4564185" y="1667410"/>
            <a:ext cx="288032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67322"/>
              </p:ext>
            </p:extLst>
          </p:nvPr>
        </p:nvGraphicFramePr>
        <p:xfrm>
          <a:off x="449542" y="1069628"/>
          <a:ext cx="8244916" cy="349174"/>
        </p:xfrm>
        <a:graphic>
          <a:graphicData uri="http://schemas.openxmlformats.org/drawingml/2006/table">
            <a:tbl>
              <a:tblPr/>
              <a:tblGrid>
                <a:gridCol w="750718"/>
                <a:gridCol w="7494198"/>
              </a:tblGrid>
              <a:tr h="349174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13372</a:t>
                      </a:r>
                    </a:p>
                  </a:txBody>
                  <a:tcPr marL="36000" marR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Patients underwent coronary angiography during the study inclusion period</a:t>
                      </a:r>
                      <a:endParaRPr lang="ko-KR" alt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390741" y="1910772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1400 Randomized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14921"/>
              </p:ext>
            </p:extLst>
          </p:nvPr>
        </p:nvGraphicFramePr>
        <p:xfrm>
          <a:off x="5300172" y="4021956"/>
          <a:ext cx="3520300" cy="1066800"/>
        </p:xfrm>
        <a:graphic>
          <a:graphicData uri="http://schemas.openxmlformats.org/drawingml/2006/table">
            <a:tbl>
              <a:tblPr/>
              <a:tblGrid>
                <a:gridCol w="343278"/>
                <a:gridCol w="3177022"/>
              </a:tblGrid>
              <a:tr h="784159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  <a:p>
                      <a:pPr algn="r" latinLnBrk="1"/>
                      <a:endParaRPr lang="en-US" altLang="ko-KR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6000" marR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Physician preference in complex lesions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Angiographically ambiguous anatomy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35184"/>
              </p:ext>
            </p:extLst>
          </p:nvPr>
        </p:nvGraphicFramePr>
        <p:xfrm>
          <a:off x="876096" y="3980676"/>
          <a:ext cx="3551888" cy="1066800"/>
        </p:xfrm>
        <a:graphic>
          <a:graphicData uri="http://schemas.openxmlformats.org/drawingml/2006/table">
            <a:tbl>
              <a:tblPr/>
              <a:tblGrid>
                <a:gridCol w="337106"/>
                <a:gridCol w="3214782"/>
              </a:tblGrid>
              <a:tr h="784159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r" latinLnBrk="1"/>
                      <a:endParaRPr lang="en-US" altLang="ko-KR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6000" marR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Technical failure to deliver IVUS catheter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Physician decision due to unfavorable coronary anatomy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8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116632"/>
            <a:ext cx="9075738" cy="536173"/>
          </a:xfrm>
        </p:spPr>
        <p:txBody>
          <a:bodyPr/>
          <a:lstStyle/>
          <a:p>
            <a:r>
              <a:rPr lang="en-US" altLang="ko-KR" sz="3200" dirty="0"/>
              <a:t>Baseline </a:t>
            </a:r>
            <a:r>
              <a:rPr lang="en-US" altLang="ko-KR" sz="3200" dirty="0" smtClean="0"/>
              <a:t>Characteristics</a:t>
            </a:r>
            <a:endParaRPr lang="ko-KR" altLang="en-US" sz="32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45029"/>
              </p:ext>
            </p:extLst>
          </p:nvPr>
        </p:nvGraphicFramePr>
        <p:xfrm>
          <a:off x="179511" y="692692"/>
          <a:ext cx="8784976" cy="57563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85038"/>
                <a:gridCol w="2272382"/>
                <a:gridCol w="2272382"/>
                <a:gridCol w="855174"/>
              </a:tblGrid>
              <a:tr h="26868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Characteristics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돋움"/>
                          <a:cs typeface="Times New Roman"/>
                        </a:rPr>
                        <a:t>IVUS-guidance</a:t>
                      </a:r>
                      <a:endParaRPr lang="ko-KR" sz="1400" b="1" kern="100" dirty="0">
                        <a:solidFill>
                          <a:srgbClr val="FFFF00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66FFFF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Angiography-guidance</a:t>
                      </a:r>
                      <a:endParaRPr lang="ko-KR" sz="1400" b="1" kern="100" dirty="0">
                        <a:solidFill>
                          <a:srgbClr val="66FFFF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</a:t>
                      </a: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value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No. of patients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700</a:t>
                      </a:r>
                      <a:endParaRPr lang="ko-KR" sz="1400" b="1" kern="100" dirty="0">
                        <a:solidFill>
                          <a:srgbClr val="FFFF00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66FFFF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700</a:t>
                      </a:r>
                      <a:endParaRPr lang="ko-KR" sz="1400" b="1" kern="100" dirty="0">
                        <a:solidFill>
                          <a:srgbClr val="66FFFF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Age, y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64 (9)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64 (9)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.54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Male sex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483 (69)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481 (69)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.91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Hypertension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454 (65)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444 (63)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.58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Diabetes mellitus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250 (36)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256 (37)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.74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Left ventricular ejection </a:t>
                      </a: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fraction, </a:t>
                      </a: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%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62.9 </a:t>
                      </a: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9.8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62.4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10.2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.33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Clinical presentation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.36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Stable </a:t>
                      </a: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angina 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358 (51)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356 (51)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Unstable angina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242 (35)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226 (32)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 Acute </a:t>
                      </a: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myocardial infarction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100 (14)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118 (17)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No. of treated lesions per </a:t>
                      </a: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patients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1.34 (0.56)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1.36 (0.57) 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.57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36"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Duration of </a:t>
                      </a: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DAPT, days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108000" marR="266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365 (180, 365)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365 (180, 365)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.15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  <a:cs typeface="Times New Roman"/>
                      </a:endParaRPr>
                    </a:p>
                  </a:txBody>
                  <a:tcPr marL="26649" marR="266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Coronary arteries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.14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Left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anterior descending artery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455 (65)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419 (60)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Left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circumflex artery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96 (14)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108 (15)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Right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coronary artery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149 (21)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173 (25)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215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Baseline QCA data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  <a:tabLst/>
                      </a:pP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 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Reference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vessel diameter,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mm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2.89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0.45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2.85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0.45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.13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Minimum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lumen diameter,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mm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0.83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0.42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0.82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0.43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.56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Diameter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stenosis,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%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71.1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14.3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71.4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14.4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.70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   Lesion </a:t>
                      </a: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length,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mm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34.7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10.8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35.2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10.5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.41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51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Stent length,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mm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08000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39.3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13.1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39.2 </a:t>
                      </a:r>
                      <a:r>
                        <a:rPr lang="en-US" altLang="ko-KR" sz="1400" b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맑은 고딕"/>
                          <a:cs typeface="Times New Roman"/>
                        </a:rPr>
                        <a:t>± </a:t>
                      </a: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12.3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바탕체"/>
                        </a:rPr>
                        <a:t>.90</a:t>
                      </a:r>
                      <a:endParaRPr lang="ko-KR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맑은 고딕"/>
                      </a:endParaRPr>
                    </a:p>
                  </a:txBody>
                  <a:tcPr marL="17275" marR="172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34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/>
            <a:r>
              <a:rPr lang="en-US" altLang="ko-KR" sz="2800" dirty="0" smtClean="0"/>
              <a:t>Angiographic and </a:t>
            </a:r>
            <a:r>
              <a:rPr lang="en-US" altLang="ko-KR" sz="2800" dirty="0"/>
              <a:t>Procedural </a:t>
            </a:r>
            <a:r>
              <a:rPr lang="en-US" altLang="ko-KR" sz="2800" dirty="0" smtClean="0"/>
              <a:t>Characteristics</a:t>
            </a:r>
            <a:endParaRPr lang="ko-KR" altLang="ko-KR" sz="28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29194"/>
              </p:ext>
            </p:extLst>
          </p:nvPr>
        </p:nvGraphicFramePr>
        <p:xfrm>
          <a:off x="323528" y="1268760"/>
          <a:ext cx="8496944" cy="50405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32448"/>
                <a:gridCol w="1647678"/>
                <a:gridCol w="1808706"/>
                <a:gridCol w="1008112"/>
              </a:tblGrid>
              <a:tr h="775471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Characteristics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돋움"/>
                          <a:cs typeface="Arial" pitchFamily="34" charset="0"/>
                        </a:rPr>
                        <a:t>IVUS-guidance</a:t>
                      </a:r>
                      <a:endParaRPr lang="ko-KR" sz="1800" b="1" kern="1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66FFFF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Angiography-guidance</a:t>
                      </a:r>
                      <a:endParaRPr lang="ko-KR" sz="1800" b="1" kern="100" dirty="0">
                        <a:solidFill>
                          <a:srgbClr val="66FFFF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P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value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Adjunct post-dilatation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534 (76)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402 (57)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&lt;.001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Final balloon size,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mm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3.14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0.43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3.04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0.42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&lt;.001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Overlapping stent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145 (21)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138 (20)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.64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No. of stents per lesions 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1.3 (0.5)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1.3 (0.5)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.48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Stent edge dissections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15 (2)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13 (2)</a:t>
                      </a:r>
                      <a:endParaRPr lang="ko-KR" sz="1800" b="1" kern="1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.70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Coronary perforation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1.00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Maximal inflation pressure, </a:t>
                      </a:r>
                      <a:r>
                        <a:rPr lang="en-US" sz="1800" b="1" kern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atm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16.5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4.1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15.9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4.1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.052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Post-intervention QCA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data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 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   Reference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vessel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diameter, mm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3.03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0.44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2.97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0.43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.01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   Minimum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lumen diameter,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mm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2.64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0.42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2.56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0.39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&lt;.001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   Diameter </a:t>
                      </a: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stenosis,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%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12.79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8.66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13.74 </a:t>
                      </a:r>
                      <a:r>
                        <a:rPr lang="en-US" altLang="ko-KR" sz="1800" b="1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± 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8.05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/>
                          <a:cs typeface="Arial" pitchFamily="34" charset="0"/>
                        </a:rPr>
                        <a:t>.04</a:t>
                      </a:r>
                      <a:endParaRPr lang="ko-KR" sz="1800" b="1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17275" marR="172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34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순환기 final">
  <a:themeElements>
    <a:clrScheme name="">
      <a:dk1>
        <a:srgbClr val="000066"/>
      </a:dk1>
      <a:lt1>
        <a:srgbClr val="FFFFFF"/>
      </a:lt1>
      <a:dk2>
        <a:srgbClr val="000099"/>
      </a:dk2>
      <a:lt2>
        <a:srgbClr val="FAFD00"/>
      </a:lt2>
      <a:accent1>
        <a:srgbClr val="66FFFF"/>
      </a:accent1>
      <a:accent2>
        <a:srgbClr val="A2C1FE"/>
      </a:accent2>
      <a:accent3>
        <a:srgbClr val="AAAACA"/>
      </a:accent3>
      <a:accent4>
        <a:srgbClr val="DADADA"/>
      </a:accent4>
      <a:accent5>
        <a:srgbClr val="B8FFFF"/>
      </a:accent5>
      <a:accent6>
        <a:srgbClr val="92AFE6"/>
      </a:accent6>
      <a:hlink>
        <a:srgbClr val="D49FFF"/>
      </a:hlink>
      <a:folHlink>
        <a:srgbClr val="618FFD"/>
      </a:folHlink>
    </a:clrScheme>
    <a:fontScheme name="1_순환기 final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60000"/>
            <a:lumOff val="4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1_순환기 final 1">
        <a:dk1>
          <a:srgbClr val="000066"/>
        </a:dk1>
        <a:lt1>
          <a:srgbClr val="66FFFF"/>
        </a:lt1>
        <a:dk2>
          <a:srgbClr val="000099"/>
        </a:dk2>
        <a:lt2>
          <a:srgbClr val="FAFD00"/>
        </a:lt2>
        <a:accent1>
          <a:srgbClr val="66FFFF"/>
        </a:accent1>
        <a:accent2>
          <a:srgbClr val="A2C1FE"/>
        </a:accent2>
        <a:accent3>
          <a:srgbClr val="AAAACA"/>
        </a:accent3>
        <a:accent4>
          <a:srgbClr val="56DADA"/>
        </a:accent4>
        <a:accent5>
          <a:srgbClr val="B8FFFF"/>
        </a:accent5>
        <a:accent6>
          <a:srgbClr val="92AFE6"/>
        </a:accent6>
        <a:hlink>
          <a:srgbClr val="D49FFF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2">
        <a:dk1>
          <a:srgbClr val="000066"/>
        </a:dk1>
        <a:lt1>
          <a:srgbClr val="66FFFF"/>
        </a:lt1>
        <a:dk2>
          <a:srgbClr val="000099"/>
        </a:dk2>
        <a:lt2>
          <a:srgbClr val="FAFD00"/>
        </a:lt2>
        <a:accent1>
          <a:srgbClr val="99FFFF"/>
        </a:accent1>
        <a:accent2>
          <a:srgbClr val="A2C1FE"/>
        </a:accent2>
        <a:accent3>
          <a:srgbClr val="AAAACA"/>
        </a:accent3>
        <a:accent4>
          <a:srgbClr val="56DADA"/>
        </a:accent4>
        <a:accent5>
          <a:srgbClr val="CAFFFF"/>
        </a:accent5>
        <a:accent6>
          <a:srgbClr val="92AFE6"/>
        </a:accent6>
        <a:hlink>
          <a:srgbClr val="D49FFF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Cardiac Amyloidosis</Template>
  <TotalTime>3242</TotalTime>
  <Words>1432</Words>
  <Application>Microsoft Office PowerPoint</Application>
  <PresentationFormat>On-screen Show (4:3)</PresentationFormat>
  <Paragraphs>445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 Unicode MS</vt:lpstr>
      <vt:lpstr>BatangChe</vt:lpstr>
      <vt:lpstr>Dotum</vt:lpstr>
      <vt:lpstr>Gulim</vt:lpstr>
      <vt:lpstr>Malgun Gothic</vt:lpstr>
      <vt:lpstr>MS Mincho</vt:lpstr>
      <vt:lpstr>Arial</vt:lpstr>
      <vt:lpstr>Arial Black</vt:lpstr>
      <vt:lpstr>Symbol</vt:lpstr>
      <vt:lpstr>Times New Roman</vt:lpstr>
      <vt:lpstr>Verdana</vt:lpstr>
      <vt:lpstr>Wingdings</vt:lpstr>
      <vt:lpstr>1_순환기 final</vt:lpstr>
      <vt:lpstr>Effect of Intravascular Ultrasound-Guided vs. Angiography-Guided Everolimus-Eluting Stent Implantation: the IVUS-XPL Randomized Clinical Trial</vt:lpstr>
      <vt:lpstr>Clinical usefulness of IVUS</vt:lpstr>
      <vt:lpstr>Study Design</vt:lpstr>
      <vt:lpstr>Study Design</vt:lpstr>
      <vt:lpstr>Statistical Analysis</vt:lpstr>
      <vt:lpstr>Procedure</vt:lpstr>
      <vt:lpstr>Study Flow</vt:lpstr>
      <vt:lpstr>Baseline Characteristics</vt:lpstr>
      <vt:lpstr>Angiographic and Procedural Characteristics</vt:lpstr>
      <vt:lpstr>Clinical outcomes at 1 year </vt:lpstr>
      <vt:lpstr>Primary End Point</vt:lpstr>
      <vt:lpstr>Post-intervention IVUS analysis in subgroup of IVUS guidance</vt:lpstr>
      <vt:lpstr>Primary End Point</vt:lpstr>
      <vt:lpstr>Conclusions</vt:lpstr>
      <vt:lpstr>PowerPoint Presentation</vt:lpstr>
    </vt:vector>
  </TitlesOfParts>
  <Company>severance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TAVI case</dc:title>
  <dc:creator>신상훈</dc:creator>
  <cp:lastModifiedBy>Akeem Ranmal</cp:lastModifiedBy>
  <cp:revision>437</cp:revision>
  <dcterms:created xsi:type="dcterms:W3CDTF">2011-07-08T22:59:24Z</dcterms:created>
  <dcterms:modified xsi:type="dcterms:W3CDTF">2015-11-08T18:29:34Z</dcterms:modified>
</cp:coreProperties>
</file>